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Default Extension="wdp" ContentType="image/vnd.ms-photo"/>
  <Override PartName="/ppt/commentAuthors.xml" ContentType="application/vnd.openxmlformats-officedocument.presentationml.commentAuthor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258" r:id="rId3"/>
    <p:sldId id="307" r:id="rId4"/>
    <p:sldId id="316" r:id="rId5"/>
    <p:sldId id="412" r:id="rId6"/>
    <p:sldId id="413" r:id="rId7"/>
    <p:sldId id="414" r:id="rId8"/>
    <p:sldId id="415" r:id="rId9"/>
    <p:sldId id="416" r:id="rId10"/>
    <p:sldId id="309" r:id="rId11"/>
    <p:sldId id="320" r:id="rId12"/>
    <p:sldId id="424" r:id="rId13"/>
    <p:sldId id="425" r:id="rId14"/>
    <p:sldId id="426" r:id="rId15"/>
    <p:sldId id="427" r:id="rId16"/>
    <p:sldId id="428" r:id="rId17"/>
    <p:sldId id="429" r:id="rId18"/>
    <p:sldId id="430" r:id="rId19"/>
    <p:sldId id="322" r:id="rId20"/>
    <p:sldId id="375" r:id="rId21"/>
    <p:sldId id="441" r:id="rId22"/>
    <p:sldId id="442" r:id="rId23"/>
    <p:sldId id="446" r:id="rId24"/>
    <p:sldId id="447" r:id="rId25"/>
    <p:sldId id="448" r:id="rId26"/>
    <p:sldId id="443" r:id="rId27"/>
    <p:sldId id="444" r:id="rId28"/>
    <p:sldId id="328" r:id="rId29"/>
    <p:sldId id="440" r:id="rId30"/>
    <p:sldId id="358" r:id="rId31"/>
    <p:sldId id="334" r:id="rId32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319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" initials="a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CC3243"/>
    <a:srgbClr val="CC325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15" d="100"/>
          <a:sy n="115" d="100"/>
        </p:scale>
        <p:origin x="-198" y="-96"/>
      </p:cViewPr>
      <p:guideLst>
        <p:guide orient="horz" pos="1620"/>
        <p:guide pos="2880"/>
        <p:guide pos="319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1FC072-CF3E-4F9A-B22F-D5D90B23D7D9}" type="datetimeFigureOut">
              <a:rPr lang="zh-CN" altLang="en-US" smtClean="0"/>
              <a:pPr/>
              <a:t>2019/2/27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6ECA49-8EDC-438C-9EB3-7279CC5654F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6ECA49-8EDC-438C-9EB3-7279CC5654F0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8" name="图片 7" descr="码趣商标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87574" cy="987574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7308304" y="4155926"/>
            <a:ext cx="1718033" cy="721574"/>
            <a:chOff x="7030430" y="4355291"/>
            <a:chExt cx="1718033" cy="721574"/>
          </a:xfrm>
        </p:grpSpPr>
        <p:grpSp>
          <p:nvGrpSpPr>
            <p:cNvPr id="10" name="组合 21"/>
            <p:cNvGrpSpPr/>
            <p:nvPr/>
          </p:nvGrpSpPr>
          <p:grpSpPr>
            <a:xfrm>
              <a:off x="7048243" y="4355291"/>
              <a:ext cx="1682477" cy="721574"/>
              <a:chOff x="2774820" y="6200775"/>
              <a:chExt cx="2446447" cy="492919"/>
            </a:xfrm>
          </p:grpSpPr>
          <p:sp>
            <p:nvSpPr>
              <p:cNvPr id="14" name="圆角矩形 13"/>
              <p:cNvSpPr/>
              <p:nvPr/>
            </p:nvSpPr>
            <p:spPr>
              <a:xfrm>
                <a:off x="2774820" y="6200775"/>
                <a:ext cx="2446447" cy="49291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2815986" y="6220303"/>
                <a:ext cx="2364114" cy="453862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2842585" y="6239465"/>
                <a:ext cx="2310915" cy="41554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2879949" y="6261026"/>
                <a:ext cx="2240814" cy="37241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26"/>
            <p:cNvGrpSpPr/>
            <p:nvPr/>
          </p:nvGrpSpPr>
          <p:grpSpPr>
            <a:xfrm>
              <a:off x="7030430" y="4443958"/>
              <a:ext cx="1718033" cy="576467"/>
              <a:chOff x="9012250" y="6222426"/>
              <a:chExt cx="2120682" cy="531400"/>
            </a:xfrm>
          </p:grpSpPr>
          <p:sp>
            <p:nvSpPr>
              <p:cNvPr id="12" name="文本框 27"/>
              <p:cNvSpPr txBox="1"/>
              <p:nvPr/>
            </p:nvSpPr>
            <p:spPr>
              <a:xfrm>
                <a:off x="9035998" y="6528123"/>
                <a:ext cx="2096934" cy="225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科学</a:t>
                </a:r>
                <a:r>
                  <a:rPr lang="en-US" altLang="zh-CN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</a:t>
                </a:r>
                <a:r>
                  <a:rPr lang="en-US" altLang="zh-CN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工程</a:t>
                </a:r>
                <a:r>
                  <a:rPr lang="en-US" altLang="zh-CN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艺术</a:t>
                </a:r>
                <a:r>
                  <a:rPr lang="en-US" altLang="zh-CN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数学</a:t>
                </a:r>
              </a:p>
            </p:txBody>
          </p:sp>
          <p:sp>
            <p:nvSpPr>
              <p:cNvPr id="13" name="文本框 28"/>
              <p:cNvSpPr txBox="1"/>
              <p:nvPr/>
            </p:nvSpPr>
            <p:spPr>
              <a:xfrm>
                <a:off x="9012250" y="6222426"/>
                <a:ext cx="209693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STAEM </a:t>
                </a: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教育</a:t>
                </a: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8" name="组合 7"/>
          <p:cNvGrpSpPr/>
          <p:nvPr userDrawn="1"/>
        </p:nvGrpSpPr>
        <p:grpSpPr>
          <a:xfrm>
            <a:off x="7308304" y="4155926"/>
            <a:ext cx="1718033" cy="721574"/>
            <a:chOff x="7030430" y="4355291"/>
            <a:chExt cx="1718033" cy="721574"/>
          </a:xfrm>
        </p:grpSpPr>
        <p:grpSp>
          <p:nvGrpSpPr>
            <p:cNvPr id="9" name="组合 21"/>
            <p:cNvGrpSpPr/>
            <p:nvPr/>
          </p:nvGrpSpPr>
          <p:grpSpPr>
            <a:xfrm>
              <a:off x="7048243" y="4355291"/>
              <a:ext cx="1682477" cy="721574"/>
              <a:chOff x="2774820" y="6200775"/>
              <a:chExt cx="2446447" cy="492919"/>
            </a:xfrm>
          </p:grpSpPr>
          <p:sp>
            <p:nvSpPr>
              <p:cNvPr id="13" name="圆角矩形 12"/>
              <p:cNvSpPr/>
              <p:nvPr/>
            </p:nvSpPr>
            <p:spPr>
              <a:xfrm>
                <a:off x="2774820" y="6200775"/>
                <a:ext cx="2446447" cy="492919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圆角矩形 13"/>
              <p:cNvSpPr/>
              <p:nvPr/>
            </p:nvSpPr>
            <p:spPr>
              <a:xfrm>
                <a:off x="2815986" y="6220303"/>
                <a:ext cx="2364114" cy="453862"/>
              </a:xfrm>
              <a:prstGeom prst="roundRect">
                <a:avLst>
                  <a:gd name="adj" fmla="val 50000"/>
                </a:avLst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圆角矩形 14"/>
              <p:cNvSpPr/>
              <p:nvPr/>
            </p:nvSpPr>
            <p:spPr>
              <a:xfrm>
                <a:off x="2842585" y="6239465"/>
                <a:ext cx="2310915" cy="415540"/>
              </a:xfrm>
              <a:prstGeom prst="roundRect">
                <a:avLst>
                  <a:gd name="adj" fmla="val 50000"/>
                </a:avLst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圆角矩形 15"/>
              <p:cNvSpPr/>
              <p:nvPr/>
            </p:nvSpPr>
            <p:spPr>
              <a:xfrm>
                <a:off x="2879949" y="6261026"/>
                <a:ext cx="2240814" cy="372417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26"/>
            <p:cNvGrpSpPr/>
            <p:nvPr/>
          </p:nvGrpSpPr>
          <p:grpSpPr>
            <a:xfrm>
              <a:off x="7030430" y="4443958"/>
              <a:ext cx="1718033" cy="576467"/>
              <a:chOff x="9012250" y="6222426"/>
              <a:chExt cx="2120682" cy="531400"/>
            </a:xfrm>
          </p:grpSpPr>
          <p:sp>
            <p:nvSpPr>
              <p:cNvPr id="11" name="文本框 27"/>
              <p:cNvSpPr txBox="1"/>
              <p:nvPr/>
            </p:nvSpPr>
            <p:spPr>
              <a:xfrm>
                <a:off x="9035998" y="6528123"/>
                <a:ext cx="2096934" cy="2257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科学</a:t>
                </a:r>
                <a:r>
                  <a:rPr lang="en-US" altLang="zh-CN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技术</a:t>
                </a:r>
                <a:r>
                  <a:rPr lang="en-US" altLang="zh-CN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工程</a:t>
                </a:r>
                <a:r>
                  <a:rPr lang="en-US" altLang="zh-CN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艺术</a:t>
                </a:r>
                <a:r>
                  <a:rPr lang="en-US" altLang="zh-CN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sz="500" spc="225" dirty="0">
                    <a:solidFill>
                      <a:srgbClr val="59595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数学</a:t>
                </a:r>
              </a:p>
            </p:txBody>
          </p:sp>
          <p:sp>
            <p:nvSpPr>
              <p:cNvPr id="12" name="文本框 28"/>
              <p:cNvSpPr txBox="1"/>
              <p:nvPr/>
            </p:nvSpPr>
            <p:spPr>
              <a:xfrm>
                <a:off x="9012250" y="6222426"/>
                <a:ext cx="2096934" cy="4924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STAEM </a:t>
                </a:r>
                <a:r>
                  <a:rPr lang="zh-CN" altLang="en-US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教育</a:t>
                </a:r>
              </a:p>
            </p:txBody>
          </p:sp>
        </p:grpSp>
      </p:grpSp>
      <p:pic>
        <p:nvPicPr>
          <p:cNvPr id="17" name="图片 16" descr="码趣商标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8156426" y="0"/>
            <a:ext cx="987574" cy="987574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9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80512" cy="514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="" xmlns:p14="http://schemas.microsoft.com/office/powerpoint/2010/main" val="11292470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="" xmlns:a14="http://schemas.microsoft.com/office/drawing/2010/main">
                  <a14:imgLayer r:embed="rId3">
                    <a14:imgEffect>
                      <a14:artisticBlur radius="30"/>
                    </a14:imgEffect>
                  </a14:imgLayer>
                </a14:imgProps>
              </a:ex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44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2019/2/27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2019/2/27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5" r:id="rId4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&#30334;&#24230;&#20113;&#21516;&#27493;&#30424;\06.&#29702;&#36130;\15.&#26426;&#22120;&#20154;&#22521;&#35757;&#29677;\02.&#35838;&#31243;\01.mbot&#30340;&#35806;&#29983;\makeblock&#36719;&#20214;&#23459;&#20256;&#35270;&#39057;.wmv" TargetMode="Externa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&#30334;&#24230;&#20113;&#21516;&#27493;&#30424;\06.&#29702;&#36130;\15.&#26426;&#22120;&#20154;&#22521;&#35757;&#29677;\02.&#35838;&#31243;\01.mbot&#30340;&#35806;&#29983;\mbot&#29609;&#27861;&#38598;&#21512;.wm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&#30334;&#24230;&#20113;&#21516;&#27493;&#30424;\06.&#29702;&#36130;\15.&#26426;&#22120;&#20154;&#22521;&#35757;&#29677;\02.&#35838;&#31243;\01.mbot&#30340;&#35806;&#29983;\makeblock&#39033;&#30446;&#23637;&#31034;&#65288;&#26032;&#65289;.wm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F:\&#30334;&#24230;&#20113;&#21516;&#27493;&#30424;\06.&#29702;&#36130;\15.&#26426;&#22120;&#20154;&#22521;&#35757;&#29677;\02.&#35838;&#31243;\01.mbot&#30340;&#35806;&#29983;\&#29926;&#21147;&#28436;&#31034;&#35270;&#39057;.wmv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500512" y="771550"/>
            <a:ext cx="478688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spc="225" dirty="0" err="1" smtClean="0">
                <a:ln w="0"/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mbot</a:t>
            </a:r>
            <a:r>
              <a:rPr lang="zh-CN" altLang="en-US" sz="6000" b="1" spc="225" dirty="0" smtClean="0">
                <a:ln w="0"/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的诞生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987824" y="1995686"/>
            <a:ext cx="31733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缤纷世界 科技生活</a:t>
            </a:r>
          </a:p>
        </p:txBody>
      </p:sp>
      <p:pic>
        <p:nvPicPr>
          <p:cNvPr id="8" name="图片 7" descr="卡通头像_副本_副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04924" y="2859782"/>
            <a:ext cx="1112383" cy="12961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19063609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3" presetClass="path" presetSubtype="0" accel="5000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8.33333E-7 3.07597E-6 L 0.76771 -0.0071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" y="-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/>
          <p:nvPr/>
        </p:nvGrpSpPr>
        <p:grpSpPr>
          <a:xfrm>
            <a:off x="881117" y="987574"/>
            <a:ext cx="1746667" cy="1746667"/>
            <a:chOff x="809108" y="748512"/>
            <a:chExt cx="1746667" cy="1746667"/>
          </a:xfrm>
        </p:grpSpPr>
        <p:sp>
          <p:nvSpPr>
            <p:cNvPr id="9" name="椭圆 8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grpSp>
        <p:nvGrpSpPr>
          <p:cNvPr id="3" name="组合 10"/>
          <p:cNvGrpSpPr/>
          <p:nvPr/>
        </p:nvGrpSpPr>
        <p:grpSpPr>
          <a:xfrm>
            <a:off x="2777328" y="987574"/>
            <a:ext cx="1746667" cy="1746667"/>
            <a:chOff x="809108" y="748512"/>
            <a:chExt cx="1746667" cy="1746667"/>
          </a:xfrm>
        </p:grpSpPr>
        <p:sp>
          <p:nvSpPr>
            <p:cNvPr id="12" name="椭圆 11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grpSp>
        <p:nvGrpSpPr>
          <p:cNvPr id="5" name="组合 13"/>
          <p:cNvGrpSpPr/>
          <p:nvPr/>
        </p:nvGrpSpPr>
        <p:grpSpPr>
          <a:xfrm>
            <a:off x="4673539" y="987574"/>
            <a:ext cx="1746667" cy="1746667"/>
            <a:chOff x="809108" y="748512"/>
            <a:chExt cx="1746667" cy="1746667"/>
          </a:xfrm>
        </p:grpSpPr>
        <p:sp>
          <p:nvSpPr>
            <p:cNvPr id="15" name="椭圆 14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sp>
        <p:nvSpPr>
          <p:cNvPr id="17" name="同心圆 16"/>
          <p:cNvSpPr/>
          <p:nvPr/>
        </p:nvSpPr>
        <p:spPr>
          <a:xfrm>
            <a:off x="395536" y="-1604714"/>
            <a:ext cx="8352928" cy="8352928"/>
          </a:xfrm>
          <a:prstGeom prst="donut">
            <a:avLst>
              <a:gd name="adj" fmla="val 19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843808" y="4473591"/>
            <a:ext cx="3456384" cy="3456384"/>
          </a:xfrm>
          <a:prstGeom prst="ellipse">
            <a:avLst/>
          </a:prstGeom>
          <a:ln/>
          <a:effectLst>
            <a:outerShdw blurRad="127000" dist="889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Britannic Bold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982" y="4587974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Bauhaus 93" pitchFamily="82" charset="0"/>
              </a:rPr>
              <a:t>Content</a:t>
            </a:r>
            <a:endParaRPr lang="zh-CN" altLang="en-US" sz="2800" b="1" dirty="0">
              <a:solidFill>
                <a:schemeClr val="bg1"/>
              </a:solidFill>
              <a:latin typeface="Bauhaus 93" pitchFamily="82" charset="0"/>
            </a:endParaRPr>
          </a:p>
        </p:txBody>
      </p:sp>
      <p:grpSp>
        <p:nvGrpSpPr>
          <p:cNvPr id="6" name="组合 29"/>
          <p:cNvGrpSpPr/>
          <p:nvPr/>
        </p:nvGrpSpPr>
        <p:grpSpPr>
          <a:xfrm>
            <a:off x="6569749" y="987574"/>
            <a:ext cx="1746667" cy="1746667"/>
            <a:chOff x="809108" y="748512"/>
            <a:chExt cx="1746667" cy="1746667"/>
          </a:xfrm>
        </p:grpSpPr>
        <p:sp>
          <p:nvSpPr>
            <p:cNvPr id="31" name="椭圆 30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 smtClean="0">
                  <a:latin typeface="Britannic Bold" pitchFamily="34" charset="0"/>
                </a:rPr>
                <a:t>IV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1115616" y="3067095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187624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知识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131840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5004048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6876256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203848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搭建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编程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48264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总结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7" name="组合 24"/>
          <p:cNvGrpSpPr/>
          <p:nvPr/>
        </p:nvGrpSpPr>
        <p:grpSpPr>
          <a:xfrm>
            <a:off x="2699792" y="915566"/>
            <a:ext cx="1863824" cy="1863824"/>
            <a:chOff x="809108" y="748512"/>
            <a:chExt cx="1746667" cy="1746667"/>
          </a:xfrm>
        </p:grpSpPr>
        <p:sp>
          <p:nvSpPr>
            <p:cNvPr id="26" name="椭圆 25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 smtClean="0">
                  <a:latin typeface="Britannic Bold" pitchFamily="34" charset="0"/>
                </a:rPr>
                <a:t>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1064585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c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3" grpId="0"/>
      <p:bldP spid="45" grpId="0" animBg="1"/>
      <p:bldP spid="46" grpId="0" animBg="1"/>
      <p:bldP spid="47" grpId="0" animBg="1"/>
      <p:bldP spid="40" grpId="0"/>
      <p:bldP spid="42" grpId="0"/>
      <p:bldP spid="4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让我们开始吧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 descr="卡通头像_副本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7544" y="3579862"/>
            <a:ext cx="1174182" cy="1368152"/>
          </a:xfrm>
          <a:prstGeom prst="rect">
            <a:avLst/>
          </a:prstGeom>
        </p:spPr>
      </p:pic>
      <p:sp>
        <p:nvSpPr>
          <p:cNvPr id="13" name="云形标注 12"/>
          <p:cNvSpPr/>
          <p:nvPr/>
        </p:nvSpPr>
        <p:spPr>
          <a:xfrm>
            <a:off x="467544" y="1635646"/>
            <a:ext cx="1800200" cy="1728192"/>
          </a:xfrm>
          <a:prstGeom prst="cloudCallout">
            <a:avLst>
              <a:gd name="adj1" fmla="val -14892"/>
              <a:gd name="adj2" fmla="val 60169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3568" y="2139702"/>
            <a:ext cx="1440160" cy="418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>
                <a:latin typeface="微软雅黑"/>
                <a:ea typeface="微软雅黑"/>
                <a:cs typeface="微软雅黑"/>
              </a:rPr>
              <a:t>让我们开始吧</a:t>
            </a:r>
          </a:p>
        </p:txBody>
      </p:sp>
      <p:pic>
        <p:nvPicPr>
          <p:cNvPr id="14" name="Picture 2" descr="C:\Users\Administrator.PC-20140408HYBH\Desktop\多元科教\MBOT教学资料\1.体验课   mbot安装与测试\01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55776" y="987574"/>
            <a:ext cx="5904656" cy="38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3" grpId="0" animBg="1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安装与测试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"/>
          <p:cNvSpPr txBox="1"/>
          <p:nvPr/>
        </p:nvSpPr>
        <p:spPr>
          <a:xfrm>
            <a:off x="554284" y="3204158"/>
            <a:ext cx="1963104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1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微软雅黑" panose="020B0503020204020204" pitchFamily="34" charset="-122"/>
              </a:rPr>
              <a:t>超声波传感器</a:t>
            </a:r>
            <a:endParaRPr lang="zh-CN" altLang="en-US" sz="21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5" name="文本框 3"/>
          <p:cNvSpPr txBox="1"/>
          <p:nvPr/>
        </p:nvSpPr>
        <p:spPr>
          <a:xfrm>
            <a:off x="5305435" y="4189577"/>
            <a:ext cx="1628765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1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微软雅黑" panose="020B0503020204020204" pitchFamily="34" charset="-122"/>
              </a:rPr>
              <a:t>巡线传感器</a:t>
            </a:r>
            <a:endParaRPr lang="zh-CN" altLang="en-US" sz="2100" b="1" noProof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文本框 6"/>
          <p:cNvSpPr txBox="1"/>
          <p:nvPr/>
        </p:nvSpPr>
        <p:spPr>
          <a:xfrm>
            <a:off x="6153102" y="2149613"/>
            <a:ext cx="2454327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1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微软雅黑" panose="020B0503020204020204" pitchFamily="34" charset="-122"/>
              </a:rPr>
              <a:t>电机接口</a:t>
            </a:r>
            <a:r>
              <a:rPr lang="en-US" altLang="zh-CN" sz="21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微软雅黑" panose="020B0503020204020204" pitchFamily="34" charset="-122"/>
              </a:rPr>
              <a:t>M1</a:t>
            </a:r>
            <a:r>
              <a:rPr lang="zh-CN" altLang="en-US" sz="21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21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Verdana" panose="020B0604030504040204" pitchFamily="34" charset="0"/>
                <a:ea typeface="微软雅黑" panose="020B0503020204020204" pitchFamily="34" charset="-122"/>
              </a:rPr>
              <a:t>M2</a:t>
            </a:r>
          </a:p>
        </p:txBody>
      </p:sp>
      <p:sp>
        <p:nvSpPr>
          <p:cNvPr id="17" name="文本框 8"/>
          <p:cNvSpPr txBox="1"/>
          <p:nvPr/>
        </p:nvSpPr>
        <p:spPr>
          <a:xfrm>
            <a:off x="1441921" y="1292223"/>
            <a:ext cx="1410004" cy="392415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100" b="1" noProof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蓝牙模块</a:t>
            </a:r>
          </a:p>
        </p:txBody>
      </p:sp>
      <p:pic>
        <p:nvPicPr>
          <p:cNvPr id="22" name="内容占位符 3" descr="bao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99792" y="771550"/>
            <a:ext cx="3643754" cy="3944540"/>
          </a:xfrm>
          <a:prstGeom prst="rect">
            <a:avLst/>
          </a:prstGeom>
        </p:spPr>
      </p:pic>
      <p:cxnSp>
        <p:nvCxnSpPr>
          <p:cNvPr id="21" name="直接箭头连接符 20"/>
          <p:cNvCxnSpPr>
            <a:stCxn id="15" idx="1"/>
          </p:cNvCxnSpPr>
          <p:nvPr/>
        </p:nvCxnSpPr>
        <p:spPr>
          <a:xfrm flipH="1" flipV="1">
            <a:off x="4098074" y="4114802"/>
            <a:ext cx="1207361" cy="270983"/>
          </a:xfrm>
          <a:prstGeom prst="straightConnector1">
            <a:avLst/>
          </a:prstGeom>
          <a:ln w="60325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2342742" y="3253368"/>
            <a:ext cx="1069532" cy="106676"/>
          </a:xfrm>
          <a:prstGeom prst="straightConnector1">
            <a:avLst/>
          </a:prstGeom>
          <a:ln w="60325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6" idx="1"/>
          </p:cNvCxnSpPr>
          <p:nvPr/>
        </p:nvCxnSpPr>
        <p:spPr>
          <a:xfrm flipH="1" flipV="1">
            <a:off x="4875872" y="2007222"/>
            <a:ext cx="1277230" cy="338599"/>
          </a:xfrm>
          <a:prstGeom prst="straightConnector1">
            <a:avLst/>
          </a:prstGeom>
          <a:ln w="60325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2852759" y="1517643"/>
            <a:ext cx="1270033" cy="83161"/>
          </a:xfrm>
          <a:prstGeom prst="straightConnector1">
            <a:avLst/>
          </a:prstGeom>
          <a:ln w="60325"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安装与测试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987574"/>
            <a:ext cx="6074150" cy="38530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安装与测试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987574"/>
            <a:ext cx="6102660" cy="38413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安装与测试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987574"/>
            <a:ext cx="6148056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安装与测试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1" y="964647"/>
            <a:ext cx="5760640" cy="3854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安装与测试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 descr="C:\Users\Administrator.PC-20140408HYBH\Desktop\多元科教\MBOT教学资料\1.体验课   mbot安装与测试\0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76549" y="987574"/>
            <a:ext cx="6063803" cy="3816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安装与测试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C:\Users\Administrator.PC-20140408HYBH\Desktop\多元科教\MBOT教学资料\1.体验课   mbot安装与测试\1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672" y="915566"/>
            <a:ext cx="5904656" cy="384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/>
          <p:nvPr/>
        </p:nvGrpSpPr>
        <p:grpSpPr>
          <a:xfrm>
            <a:off x="881117" y="987574"/>
            <a:ext cx="1746667" cy="1746667"/>
            <a:chOff x="809108" y="748512"/>
            <a:chExt cx="1746667" cy="1746667"/>
          </a:xfrm>
        </p:grpSpPr>
        <p:sp>
          <p:nvSpPr>
            <p:cNvPr id="9" name="椭圆 8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grpSp>
        <p:nvGrpSpPr>
          <p:cNvPr id="3" name="组合 10"/>
          <p:cNvGrpSpPr/>
          <p:nvPr/>
        </p:nvGrpSpPr>
        <p:grpSpPr>
          <a:xfrm>
            <a:off x="2777328" y="987574"/>
            <a:ext cx="1746667" cy="1746667"/>
            <a:chOff x="809108" y="748512"/>
            <a:chExt cx="1746667" cy="1746667"/>
          </a:xfrm>
        </p:grpSpPr>
        <p:sp>
          <p:nvSpPr>
            <p:cNvPr id="12" name="椭圆 11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grpSp>
        <p:nvGrpSpPr>
          <p:cNvPr id="5" name="组合 13"/>
          <p:cNvGrpSpPr/>
          <p:nvPr/>
        </p:nvGrpSpPr>
        <p:grpSpPr>
          <a:xfrm>
            <a:off x="4673539" y="987574"/>
            <a:ext cx="1746667" cy="1746667"/>
            <a:chOff x="809108" y="748512"/>
            <a:chExt cx="1746667" cy="1746667"/>
          </a:xfrm>
        </p:grpSpPr>
        <p:sp>
          <p:nvSpPr>
            <p:cNvPr id="15" name="椭圆 14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sp>
        <p:nvSpPr>
          <p:cNvPr id="17" name="同心圆 16"/>
          <p:cNvSpPr/>
          <p:nvPr/>
        </p:nvSpPr>
        <p:spPr>
          <a:xfrm>
            <a:off x="395536" y="-1604714"/>
            <a:ext cx="8352928" cy="8352928"/>
          </a:xfrm>
          <a:prstGeom prst="donut">
            <a:avLst>
              <a:gd name="adj" fmla="val 19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843808" y="4473591"/>
            <a:ext cx="3456384" cy="3456384"/>
          </a:xfrm>
          <a:prstGeom prst="ellipse">
            <a:avLst/>
          </a:prstGeom>
          <a:ln/>
          <a:effectLst>
            <a:outerShdw blurRad="127000" dist="889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Britannic Bold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982" y="4587974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Bauhaus 93" pitchFamily="82" charset="0"/>
              </a:rPr>
              <a:t>Content</a:t>
            </a:r>
            <a:endParaRPr lang="zh-CN" altLang="en-US" sz="2800" b="1" dirty="0">
              <a:solidFill>
                <a:schemeClr val="bg1"/>
              </a:solidFill>
              <a:latin typeface="Bauhaus 93" pitchFamily="82" charset="0"/>
            </a:endParaRPr>
          </a:p>
        </p:txBody>
      </p:sp>
      <p:grpSp>
        <p:nvGrpSpPr>
          <p:cNvPr id="6" name="组合 29"/>
          <p:cNvGrpSpPr/>
          <p:nvPr/>
        </p:nvGrpSpPr>
        <p:grpSpPr>
          <a:xfrm>
            <a:off x="6569749" y="987574"/>
            <a:ext cx="1746667" cy="1746667"/>
            <a:chOff x="809108" y="748512"/>
            <a:chExt cx="1746667" cy="1746667"/>
          </a:xfrm>
        </p:grpSpPr>
        <p:sp>
          <p:nvSpPr>
            <p:cNvPr id="31" name="椭圆 30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 smtClean="0">
                  <a:latin typeface="Britannic Bold" pitchFamily="34" charset="0"/>
                </a:rPr>
                <a:t>IV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1115616" y="3067095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187624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知识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131840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5004048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6876256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203848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搭建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编程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48264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总结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7" name="组合 24"/>
          <p:cNvGrpSpPr/>
          <p:nvPr/>
        </p:nvGrpSpPr>
        <p:grpSpPr>
          <a:xfrm>
            <a:off x="4644008" y="915566"/>
            <a:ext cx="1863824" cy="1863824"/>
            <a:chOff x="809108" y="748512"/>
            <a:chExt cx="1746667" cy="1746667"/>
          </a:xfrm>
        </p:grpSpPr>
        <p:sp>
          <p:nvSpPr>
            <p:cNvPr id="26" name="椭圆 25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 smtClean="0">
                  <a:latin typeface="Britannic Bold" pitchFamily="34" charset="0"/>
                </a:rPr>
                <a:t>III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1064585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c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3" grpId="0"/>
      <p:bldP spid="45" grpId="0" animBg="1"/>
      <p:bldP spid="46" grpId="0" animBg="1"/>
      <p:bldP spid="47" grpId="0" animBg="1"/>
      <p:bldP spid="40" grpId="0"/>
      <p:bldP spid="42" grpId="0"/>
      <p:bldP spid="4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81117" y="987574"/>
            <a:ext cx="1746667" cy="1746667"/>
            <a:chOff x="809108" y="748512"/>
            <a:chExt cx="1746667" cy="1746667"/>
          </a:xfrm>
        </p:grpSpPr>
        <p:sp>
          <p:nvSpPr>
            <p:cNvPr id="9" name="椭圆 8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777328" y="987574"/>
            <a:ext cx="1746667" cy="1746667"/>
            <a:chOff x="809108" y="748512"/>
            <a:chExt cx="1746667" cy="1746667"/>
          </a:xfrm>
        </p:grpSpPr>
        <p:sp>
          <p:nvSpPr>
            <p:cNvPr id="12" name="椭圆 11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673539" y="987574"/>
            <a:ext cx="1746667" cy="1746667"/>
            <a:chOff x="809108" y="748512"/>
            <a:chExt cx="1746667" cy="1746667"/>
          </a:xfrm>
        </p:grpSpPr>
        <p:sp>
          <p:nvSpPr>
            <p:cNvPr id="15" name="椭圆 14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sp>
        <p:nvSpPr>
          <p:cNvPr id="17" name="同心圆 16"/>
          <p:cNvSpPr/>
          <p:nvPr/>
        </p:nvSpPr>
        <p:spPr>
          <a:xfrm>
            <a:off x="395536" y="-1604714"/>
            <a:ext cx="8352928" cy="8352928"/>
          </a:xfrm>
          <a:prstGeom prst="donut">
            <a:avLst>
              <a:gd name="adj" fmla="val 19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843808" y="4473591"/>
            <a:ext cx="3456384" cy="3456384"/>
          </a:xfrm>
          <a:prstGeom prst="ellipse">
            <a:avLst/>
          </a:prstGeom>
          <a:ln/>
          <a:effectLst>
            <a:outerShdw blurRad="127000" dist="889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Britannic Bold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982" y="4587974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Bauhaus 93" pitchFamily="82" charset="0"/>
              </a:rPr>
              <a:t>Content</a:t>
            </a:r>
            <a:endParaRPr lang="zh-CN" altLang="en-US" sz="2800" b="1" dirty="0">
              <a:solidFill>
                <a:schemeClr val="bg1"/>
              </a:solidFill>
              <a:latin typeface="Bauhaus 93" pitchFamily="82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6569749" y="987574"/>
            <a:ext cx="1746667" cy="1746667"/>
            <a:chOff x="809108" y="748512"/>
            <a:chExt cx="1746667" cy="1746667"/>
          </a:xfrm>
        </p:grpSpPr>
        <p:sp>
          <p:nvSpPr>
            <p:cNvPr id="31" name="椭圆 30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 smtClean="0">
                  <a:latin typeface="Britannic Bold" pitchFamily="34" charset="0"/>
                </a:rPr>
                <a:t>IV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1115616" y="3067095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187624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知识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131840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5004048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6876256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203848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搭建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编程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48264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总结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64585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20" grpId="0"/>
      <p:bldP spid="37" grpId="0" animBg="1"/>
      <p:bldP spid="33" grpId="0"/>
      <p:bldP spid="45" grpId="0" animBg="1"/>
      <p:bldP spid="47" grpId="0" animBg="1"/>
      <p:bldP spid="40" grpId="0"/>
      <p:bldP spid="42" grpId="0"/>
      <p:bldP spid="4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怎么控制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mBot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卡通头像_副本_副本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3723878"/>
            <a:ext cx="988785" cy="1152128"/>
          </a:xfrm>
          <a:prstGeom prst="rect">
            <a:avLst/>
          </a:prstGeom>
        </p:spPr>
      </p:pic>
      <p:sp>
        <p:nvSpPr>
          <p:cNvPr id="27" name="云形标注 26"/>
          <p:cNvSpPr/>
          <p:nvPr/>
        </p:nvSpPr>
        <p:spPr>
          <a:xfrm>
            <a:off x="107504" y="1203598"/>
            <a:ext cx="2304256" cy="2304256"/>
          </a:xfrm>
          <a:prstGeom prst="cloudCallout">
            <a:avLst>
              <a:gd name="adj1" fmla="val -13289"/>
              <a:gd name="adj2" fmla="val 6275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51520" y="1635646"/>
            <a:ext cx="2016224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从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App store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下载 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Makeblock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 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和慧编程。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1" name="makeblock软件宣传视频.wmv">
            <a:hlinkClick r:id="" action="ppaction://media"/>
          </p:cNvPr>
          <p:cNvPicPr>
            <a:picLocks noChangeAspect="1"/>
          </p:cNvPicPr>
          <p:nvPr>
            <a:videoFile r:link="rId1"/>
            <p:extLst/>
          </p:nvPr>
        </p:nvPicPr>
        <p:blipFill>
          <a:blip r:embed="rId4" cstate="print"/>
          <a:stretch>
            <a:fillRect/>
          </a:stretch>
        </p:blipFill>
        <p:spPr>
          <a:xfrm>
            <a:off x="5004049" y="2787774"/>
            <a:ext cx="3168352" cy="185010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83768" y="915566"/>
            <a:ext cx="2371914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483768" y="2787774"/>
            <a:ext cx="2381250" cy="184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04048" y="843558"/>
            <a:ext cx="3168352" cy="1787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 fullScrn="1">
              <p:cMediaNode>
                <p:cTn id="23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8" grpId="0" animBg="1"/>
      <p:bldP spid="9" grpId="0" animBg="1"/>
      <p:bldP spid="27" grpId="0" animBg="1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怎么控制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mBot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卡通头像_副本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723878"/>
            <a:ext cx="988785" cy="1152128"/>
          </a:xfrm>
          <a:prstGeom prst="rect">
            <a:avLst/>
          </a:prstGeom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302" y="1054532"/>
            <a:ext cx="2685604" cy="1509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1059582"/>
            <a:ext cx="2686050" cy="1509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1012" y="1063552"/>
            <a:ext cx="2677973" cy="1500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55305" y="2679573"/>
            <a:ext cx="2694066" cy="1506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298135" y="2688620"/>
            <a:ext cx="2658463" cy="1489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082167" y="2683274"/>
            <a:ext cx="2677880" cy="15031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怎么控制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mBot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卡通头像_副本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723878"/>
            <a:ext cx="988785" cy="1152128"/>
          </a:xfrm>
          <a:prstGeom prst="rect">
            <a:avLst/>
          </a:prstGeom>
        </p:spPr>
      </p:pic>
      <p:sp>
        <p:nvSpPr>
          <p:cNvPr id="27" name="云形标注 26"/>
          <p:cNvSpPr/>
          <p:nvPr/>
        </p:nvSpPr>
        <p:spPr>
          <a:xfrm>
            <a:off x="107504" y="843558"/>
            <a:ext cx="2592288" cy="2664296"/>
          </a:xfrm>
          <a:prstGeom prst="cloudCallout">
            <a:avLst>
              <a:gd name="adj1" fmla="val -13289"/>
              <a:gd name="adj2" fmla="val 6275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39552" y="1203598"/>
            <a:ext cx="19442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进入慧编程后，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1.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点击 加号 添加 新项目。</a:t>
            </a:r>
            <a:endParaRPr kumimoji="1" lang="en-US" altLang="zh-CN" dirty="0" smtClean="0"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2.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选择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mBot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。</a:t>
            </a:r>
            <a:endParaRPr kumimoji="1" lang="en-US" altLang="zh-CN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809" y="914749"/>
            <a:ext cx="5328592" cy="166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3808" y="2661278"/>
            <a:ext cx="5326465" cy="2074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熟悉慧编程操作界面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卡通头像_副本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723878"/>
            <a:ext cx="988785" cy="1152128"/>
          </a:xfrm>
          <a:prstGeom prst="rect">
            <a:avLst/>
          </a:prstGeom>
        </p:spPr>
      </p:pic>
      <p:sp>
        <p:nvSpPr>
          <p:cNvPr id="27" name="云形标注 26"/>
          <p:cNvSpPr/>
          <p:nvPr/>
        </p:nvSpPr>
        <p:spPr>
          <a:xfrm>
            <a:off x="107504" y="843558"/>
            <a:ext cx="2664296" cy="2664296"/>
          </a:xfrm>
          <a:prstGeom prst="cloudCallout">
            <a:avLst>
              <a:gd name="adj1" fmla="val -13289"/>
              <a:gd name="adj2" fmla="val 6275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95536" y="1347614"/>
            <a:ext cx="230425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Mbot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需要通过蓝牙和</a:t>
            </a:r>
            <a:r>
              <a:rPr kumimoji="1" lang="en-US" altLang="zh-CN" dirty="0" err="1" smtClean="0">
                <a:latin typeface="微软雅黑"/>
                <a:ea typeface="微软雅黑"/>
                <a:cs typeface="微软雅黑"/>
              </a:rPr>
              <a:t>ipad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连接后，才能控制和编程。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7490" y="772159"/>
            <a:ext cx="3325329" cy="1676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21484" y="771550"/>
            <a:ext cx="1726940" cy="1589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15816" y="2549871"/>
            <a:ext cx="3579542" cy="999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49112" y="2553272"/>
            <a:ext cx="1995283" cy="991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250915" y="3601073"/>
            <a:ext cx="2411711" cy="12046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  <p:bldP spid="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熟悉慧编程操作界面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卡通头像_副本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723878"/>
            <a:ext cx="988785" cy="1152128"/>
          </a:xfrm>
          <a:prstGeom prst="rect">
            <a:avLst/>
          </a:prstGeom>
        </p:spPr>
      </p:pic>
      <p:sp>
        <p:nvSpPr>
          <p:cNvPr id="27" name="云形标注 26"/>
          <p:cNvSpPr/>
          <p:nvPr/>
        </p:nvSpPr>
        <p:spPr>
          <a:xfrm>
            <a:off x="107504" y="843558"/>
            <a:ext cx="2592288" cy="2664296"/>
          </a:xfrm>
          <a:prstGeom prst="cloudCallout">
            <a:avLst>
              <a:gd name="adj1" fmla="val -13289"/>
              <a:gd name="adj2" fmla="val 6275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7544" y="1275606"/>
            <a:ext cx="201622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正式学习编程之前，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我们先来学习一下慧编程的基本操作界面。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71800" y="843558"/>
            <a:ext cx="5391460" cy="39961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  <p:bldP spid="2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编程操作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卡通头像_副本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723878"/>
            <a:ext cx="988785" cy="1152128"/>
          </a:xfrm>
          <a:prstGeom prst="rect">
            <a:avLst/>
          </a:prstGeom>
        </p:spPr>
      </p:pic>
      <p:sp>
        <p:nvSpPr>
          <p:cNvPr id="27" name="云形标注 26"/>
          <p:cNvSpPr/>
          <p:nvPr/>
        </p:nvSpPr>
        <p:spPr>
          <a:xfrm>
            <a:off x="107504" y="987574"/>
            <a:ext cx="2448272" cy="2808312"/>
          </a:xfrm>
          <a:prstGeom prst="cloudCallout">
            <a:avLst>
              <a:gd name="adj1" fmla="val -14516"/>
              <a:gd name="adj2" fmla="val 54335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323528" y="1635646"/>
            <a:ext cx="2088232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学习基本舞步：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让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mBot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机器人走出</a:t>
            </a:r>
            <a:r>
              <a:rPr kumimoji="1" lang="en-US" altLang="zh-CN" dirty="0" smtClean="0">
                <a:latin typeface="微软雅黑"/>
                <a:ea typeface="微软雅黑"/>
                <a:cs typeface="微软雅黑"/>
              </a:rPr>
              <a:t>”V</a:t>
            </a: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“字路线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771550"/>
            <a:ext cx="5544288" cy="4045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  <p:bldP spid="2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怎么控制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mBot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卡通头像_副本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723878"/>
            <a:ext cx="988785" cy="1152128"/>
          </a:xfrm>
          <a:prstGeom prst="rect">
            <a:avLst/>
          </a:prstGeom>
        </p:spPr>
      </p:pic>
      <p:sp>
        <p:nvSpPr>
          <p:cNvPr id="27" name="云形标注 26"/>
          <p:cNvSpPr/>
          <p:nvPr/>
        </p:nvSpPr>
        <p:spPr>
          <a:xfrm>
            <a:off x="107504" y="843558"/>
            <a:ext cx="2376264" cy="2664296"/>
          </a:xfrm>
          <a:prstGeom prst="cloudCallout">
            <a:avLst>
              <a:gd name="adj1" fmla="val -13289"/>
              <a:gd name="adj2" fmla="val 6275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67544" y="1563638"/>
            <a:ext cx="1944216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修改工程的名字，方便记忆和区分。</a:t>
            </a:r>
            <a:endParaRPr kumimoji="1" lang="en-US" altLang="zh-CN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5" y="843558"/>
            <a:ext cx="5544616" cy="1558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02137" y="2497116"/>
            <a:ext cx="5570263" cy="2183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III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怎么控制</a:t>
            </a:r>
            <a:r>
              <a:rPr lang="en-US" altLang="zh-CN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mBot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 descr="卡通头像_副本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723878"/>
            <a:ext cx="988785" cy="1152128"/>
          </a:xfrm>
          <a:prstGeom prst="rect">
            <a:avLst/>
          </a:prstGeom>
        </p:spPr>
      </p:pic>
      <p:sp>
        <p:nvSpPr>
          <p:cNvPr id="27" name="云形标注 26"/>
          <p:cNvSpPr/>
          <p:nvPr/>
        </p:nvSpPr>
        <p:spPr>
          <a:xfrm>
            <a:off x="107504" y="843558"/>
            <a:ext cx="2448272" cy="2664296"/>
          </a:xfrm>
          <a:prstGeom prst="cloudCallout">
            <a:avLst>
              <a:gd name="adj1" fmla="val -13289"/>
              <a:gd name="adj2" fmla="val 62752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539552" y="1347614"/>
            <a:ext cx="1944216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取一个又好听，又方便记忆的名字吧。</a:t>
            </a:r>
            <a:endParaRPr kumimoji="1" lang="en-US" altLang="zh-CN" dirty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44510" y="2481070"/>
            <a:ext cx="5527890" cy="228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27784" y="843558"/>
            <a:ext cx="5544616" cy="14986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7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/>
          <p:nvPr/>
        </p:nvGrpSpPr>
        <p:grpSpPr>
          <a:xfrm>
            <a:off x="881117" y="987574"/>
            <a:ext cx="1746667" cy="1746667"/>
            <a:chOff x="809108" y="748512"/>
            <a:chExt cx="1746667" cy="1746667"/>
          </a:xfrm>
        </p:grpSpPr>
        <p:sp>
          <p:nvSpPr>
            <p:cNvPr id="9" name="椭圆 8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grpSp>
        <p:nvGrpSpPr>
          <p:cNvPr id="3" name="组合 10"/>
          <p:cNvGrpSpPr/>
          <p:nvPr/>
        </p:nvGrpSpPr>
        <p:grpSpPr>
          <a:xfrm>
            <a:off x="2777328" y="987574"/>
            <a:ext cx="1746667" cy="1746667"/>
            <a:chOff x="809108" y="748512"/>
            <a:chExt cx="1746667" cy="1746667"/>
          </a:xfrm>
        </p:grpSpPr>
        <p:sp>
          <p:nvSpPr>
            <p:cNvPr id="12" name="椭圆 11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grpSp>
        <p:nvGrpSpPr>
          <p:cNvPr id="5" name="组合 13"/>
          <p:cNvGrpSpPr/>
          <p:nvPr/>
        </p:nvGrpSpPr>
        <p:grpSpPr>
          <a:xfrm>
            <a:off x="4673539" y="987574"/>
            <a:ext cx="1746667" cy="1746667"/>
            <a:chOff x="809108" y="748512"/>
            <a:chExt cx="1746667" cy="1746667"/>
          </a:xfrm>
        </p:grpSpPr>
        <p:sp>
          <p:nvSpPr>
            <p:cNvPr id="15" name="椭圆 14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sp>
        <p:nvSpPr>
          <p:cNvPr id="17" name="同心圆 16"/>
          <p:cNvSpPr/>
          <p:nvPr/>
        </p:nvSpPr>
        <p:spPr>
          <a:xfrm>
            <a:off x="395536" y="-1604714"/>
            <a:ext cx="8352928" cy="8352928"/>
          </a:xfrm>
          <a:prstGeom prst="donut">
            <a:avLst>
              <a:gd name="adj" fmla="val 19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843808" y="4473591"/>
            <a:ext cx="3456384" cy="3456384"/>
          </a:xfrm>
          <a:prstGeom prst="ellipse">
            <a:avLst/>
          </a:prstGeom>
          <a:ln/>
          <a:effectLst>
            <a:outerShdw blurRad="127000" dist="889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Britannic Bold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982" y="4587974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Bauhaus 93" pitchFamily="82" charset="0"/>
              </a:rPr>
              <a:t>Content</a:t>
            </a:r>
            <a:endParaRPr lang="zh-CN" altLang="en-US" sz="2800" b="1" dirty="0">
              <a:solidFill>
                <a:schemeClr val="bg1"/>
              </a:solidFill>
              <a:latin typeface="Bauhaus 93" pitchFamily="82" charset="0"/>
            </a:endParaRPr>
          </a:p>
        </p:txBody>
      </p:sp>
      <p:grpSp>
        <p:nvGrpSpPr>
          <p:cNvPr id="6" name="组合 29"/>
          <p:cNvGrpSpPr/>
          <p:nvPr/>
        </p:nvGrpSpPr>
        <p:grpSpPr>
          <a:xfrm>
            <a:off x="6569749" y="987574"/>
            <a:ext cx="1746667" cy="1746667"/>
            <a:chOff x="809108" y="748512"/>
            <a:chExt cx="1746667" cy="1746667"/>
          </a:xfrm>
        </p:grpSpPr>
        <p:sp>
          <p:nvSpPr>
            <p:cNvPr id="31" name="椭圆 30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 smtClean="0">
                  <a:latin typeface="Britannic Bold" pitchFamily="34" charset="0"/>
                </a:rPr>
                <a:t>IV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1115616" y="3067095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187624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知识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131840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5004048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6876256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203848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搭建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编程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48264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总结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7" name="组合 24"/>
          <p:cNvGrpSpPr/>
          <p:nvPr/>
        </p:nvGrpSpPr>
        <p:grpSpPr>
          <a:xfrm>
            <a:off x="6516216" y="915566"/>
            <a:ext cx="1863824" cy="1863824"/>
            <a:chOff x="809108" y="748512"/>
            <a:chExt cx="1746667" cy="1746667"/>
          </a:xfrm>
        </p:grpSpPr>
        <p:sp>
          <p:nvSpPr>
            <p:cNvPr id="26" name="椭圆 25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 smtClean="0">
                  <a:latin typeface="Britannic Bold" pitchFamily="34" charset="0"/>
                </a:rPr>
                <a:t>IV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1064585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c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3" grpId="0"/>
      <p:bldP spid="45" grpId="0" animBg="1"/>
      <p:bldP spid="46" grpId="0" animBg="1"/>
      <p:bldP spid="47" grpId="0" animBg="1"/>
      <p:bldP spid="40" grpId="0"/>
      <p:bldP spid="42" grpId="0"/>
      <p:bldP spid="4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IV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984776" cy="59031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打扮打扮</a:t>
            </a:r>
            <a:r>
              <a:rPr lang="en-US" altLang="zh-CN" sz="2800" b="1" dirty="0" err="1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mbot</a:t>
            </a:r>
            <a:endParaRPr lang="zh-CN" altLang="en-US" sz="2800" b="1" dirty="0" smtClean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卡通头像_副本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723878"/>
            <a:ext cx="988785" cy="1152128"/>
          </a:xfrm>
          <a:prstGeom prst="rect">
            <a:avLst/>
          </a:prstGeom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1131590"/>
            <a:ext cx="2555633" cy="20990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1923678"/>
            <a:ext cx="5354117" cy="2700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3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9"/>
          <p:cNvGrpSpPr/>
          <p:nvPr/>
        </p:nvGrpSpPr>
        <p:grpSpPr>
          <a:xfrm>
            <a:off x="881117" y="987574"/>
            <a:ext cx="1746667" cy="1746667"/>
            <a:chOff x="809108" y="748512"/>
            <a:chExt cx="1746667" cy="1746667"/>
          </a:xfrm>
        </p:grpSpPr>
        <p:sp>
          <p:nvSpPr>
            <p:cNvPr id="9" name="椭圆 8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椭圆 3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grpSp>
        <p:nvGrpSpPr>
          <p:cNvPr id="3" name="组合 10"/>
          <p:cNvGrpSpPr/>
          <p:nvPr/>
        </p:nvGrpSpPr>
        <p:grpSpPr>
          <a:xfrm>
            <a:off x="2777328" y="987574"/>
            <a:ext cx="1746667" cy="1746667"/>
            <a:chOff x="809108" y="748512"/>
            <a:chExt cx="1746667" cy="1746667"/>
          </a:xfrm>
        </p:grpSpPr>
        <p:sp>
          <p:nvSpPr>
            <p:cNvPr id="12" name="椭圆 11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grpSp>
        <p:nvGrpSpPr>
          <p:cNvPr id="5" name="组合 13"/>
          <p:cNvGrpSpPr/>
          <p:nvPr/>
        </p:nvGrpSpPr>
        <p:grpSpPr>
          <a:xfrm>
            <a:off x="4673539" y="987574"/>
            <a:ext cx="1746667" cy="1746667"/>
            <a:chOff x="809108" y="748512"/>
            <a:chExt cx="1746667" cy="1746667"/>
          </a:xfrm>
        </p:grpSpPr>
        <p:sp>
          <p:nvSpPr>
            <p:cNvPr id="15" name="椭圆 14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III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sp>
        <p:nvSpPr>
          <p:cNvPr id="17" name="同心圆 16"/>
          <p:cNvSpPr/>
          <p:nvPr/>
        </p:nvSpPr>
        <p:spPr>
          <a:xfrm>
            <a:off x="395536" y="-1604714"/>
            <a:ext cx="8352928" cy="8352928"/>
          </a:xfrm>
          <a:prstGeom prst="donut">
            <a:avLst>
              <a:gd name="adj" fmla="val 19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843808" y="4473591"/>
            <a:ext cx="3456384" cy="3456384"/>
          </a:xfrm>
          <a:prstGeom prst="ellipse">
            <a:avLst/>
          </a:prstGeom>
          <a:ln/>
          <a:effectLst>
            <a:outerShdw blurRad="127000" dist="889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Britannic Bold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982" y="4587974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Bauhaus 93" pitchFamily="82" charset="0"/>
              </a:rPr>
              <a:t>Content</a:t>
            </a:r>
            <a:endParaRPr lang="zh-CN" altLang="en-US" sz="2800" b="1" dirty="0">
              <a:solidFill>
                <a:schemeClr val="bg1"/>
              </a:solidFill>
              <a:latin typeface="Bauhaus 93" pitchFamily="82" charset="0"/>
            </a:endParaRPr>
          </a:p>
        </p:txBody>
      </p:sp>
      <p:grpSp>
        <p:nvGrpSpPr>
          <p:cNvPr id="6" name="组合 29"/>
          <p:cNvGrpSpPr/>
          <p:nvPr/>
        </p:nvGrpSpPr>
        <p:grpSpPr>
          <a:xfrm>
            <a:off x="6569749" y="987574"/>
            <a:ext cx="1746667" cy="1746667"/>
            <a:chOff x="809108" y="748512"/>
            <a:chExt cx="1746667" cy="1746667"/>
          </a:xfrm>
        </p:grpSpPr>
        <p:sp>
          <p:nvSpPr>
            <p:cNvPr id="31" name="椭圆 30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  <a:effectLst>
              <a:outerShdw blurRad="139700" dist="76200" dir="8100000" algn="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 smtClean="0">
                  <a:latin typeface="Britannic Bold" pitchFamily="34" charset="0"/>
                </a:rPr>
                <a:t>IV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1115616" y="3067095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1187624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知识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131840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圆角矩形 45"/>
          <p:cNvSpPr/>
          <p:nvPr/>
        </p:nvSpPr>
        <p:spPr>
          <a:xfrm>
            <a:off x="5004048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6876256" y="3075806"/>
            <a:ext cx="1152128" cy="576064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3203848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搭建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76056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编程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948264" y="3067095"/>
            <a:ext cx="1080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/>
                </a:solidFill>
              </a:rPr>
              <a:t>总结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827584" y="915566"/>
            <a:ext cx="1863824" cy="1863824"/>
            <a:chOff x="809108" y="748512"/>
            <a:chExt cx="1746667" cy="1746667"/>
          </a:xfrm>
        </p:grpSpPr>
        <p:sp>
          <p:nvSpPr>
            <p:cNvPr id="26" name="椭圆 25"/>
            <p:cNvSpPr/>
            <p:nvPr/>
          </p:nvSpPr>
          <p:spPr>
            <a:xfrm>
              <a:off x="809108" y="748512"/>
              <a:ext cx="1746667" cy="174666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39700" dist="88900" dir="8400000" algn="r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957741" y="897145"/>
              <a:ext cx="1449399" cy="1449399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latin typeface="Britannic Bold" pitchFamily="34" charset="0"/>
                </a:rPr>
                <a:t>Part</a:t>
              </a:r>
            </a:p>
            <a:p>
              <a:pPr algn="ctr"/>
              <a:r>
                <a:rPr lang="en-US" altLang="zh-CN" sz="2800" dirty="0">
                  <a:latin typeface="Britannic Bold" pitchFamily="34" charset="0"/>
                </a:rPr>
                <a:t>I</a:t>
              </a:r>
              <a:endParaRPr lang="zh-CN" altLang="en-US" sz="2800" dirty="0">
                <a:latin typeface="Britannic Bold" pitchFamily="34" charset="0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1064585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accel="2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1000" fill="hold"/>
                                        <p:tgtEl>
                                          <p:spTgt spid="45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000" fill="hold"/>
                                        <p:tgtEl>
                                          <p:spTgt spid="46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1000" fill="hold"/>
                                        <p:tgtEl>
                                          <p:spTgt spid="40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7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3" grpId="0"/>
      <p:bldP spid="45" grpId="0" animBg="1"/>
      <p:bldP spid="46" grpId="0" animBg="1"/>
      <p:bldP spid="47" grpId="0" animBg="1"/>
      <p:bldP spid="40" grpId="0"/>
      <p:bldP spid="42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 smtClean="0">
                <a:latin typeface="Britannic Bold" pitchFamily="34" charset="0"/>
              </a:rPr>
              <a:t>IV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1187624" y="109228"/>
            <a:ext cx="6984776" cy="590314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2800" b="1" dirty="0">
              <a:ln w="0"/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连接符 25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04800" y="4891477"/>
            <a:ext cx="8534401" cy="9834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卡通头像_副本_副本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3528" y="3723878"/>
            <a:ext cx="988785" cy="1152128"/>
          </a:xfrm>
          <a:prstGeom prst="rect">
            <a:avLst/>
          </a:prstGeom>
        </p:spPr>
      </p:pic>
      <p:sp>
        <p:nvSpPr>
          <p:cNvPr id="11" name="云形标注 10"/>
          <p:cNvSpPr/>
          <p:nvPr/>
        </p:nvSpPr>
        <p:spPr>
          <a:xfrm>
            <a:off x="107504" y="915566"/>
            <a:ext cx="3096344" cy="2376264"/>
          </a:xfrm>
          <a:prstGeom prst="cloudCallout">
            <a:avLst>
              <a:gd name="adj1" fmla="val -16236"/>
              <a:gd name="adj2" fmla="val 66250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67544" y="1491630"/>
            <a:ext cx="25202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祝贺你完成了任务。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 smtClean="0">
                <a:latin typeface="微软雅黑"/>
                <a:ea typeface="微软雅黑"/>
                <a:cs typeface="微软雅黑"/>
              </a:rPr>
              <a:t>请你完成能力达成表。</a:t>
            </a:r>
            <a:endParaRPr kumimoji="1" lang="zh-CN" altLang="en-US" dirty="0"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="" xmlns:p14="http://schemas.microsoft.com/office/powerpoint/2010/main" val="213051037"/>
              </p:ext>
            </p:extLst>
          </p:nvPr>
        </p:nvGraphicFramePr>
        <p:xfrm>
          <a:off x="3707904" y="1203598"/>
          <a:ext cx="5112568" cy="2837162"/>
        </p:xfrm>
        <a:graphic>
          <a:graphicData uri="http://schemas.openxmlformats.org/drawingml/2006/table">
            <a:tbl>
              <a:tblPr>
                <a:tableStyleId>{69C7853C-536D-4A76-A0AE-DD22124D55A5}</a:tableStyleId>
              </a:tblPr>
              <a:tblGrid>
                <a:gridCol w="511256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500" b="1" dirty="0" smtClean="0">
                          <a:latin typeface="微软雅黑"/>
                          <a:ea typeface="微软雅黑"/>
                          <a:cs typeface="微软雅黑"/>
                        </a:rPr>
                        <a:t>我完成了：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7938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 我学会了如何组装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mBot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。</a:t>
                      </a: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600798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 我学会了怎么连接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mBot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和慧编程。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68580" marR="68580" marT="34290" marB="34290" anchor="ctr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12185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 我学会了怎么控制</a:t>
                      </a:r>
                      <a:r>
                        <a:rPr lang="en-US" altLang="zh-CN" sz="1600" dirty="0" smtClean="0">
                          <a:latin typeface="微软雅黑"/>
                          <a:ea typeface="微软雅黑"/>
                          <a:cs typeface="微软雅黑"/>
                        </a:rPr>
                        <a:t>mBot</a:t>
                      </a:r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机器人。</a:t>
                      </a:r>
                    </a:p>
                  </a:txBody>
                  <a:tcPr marL="68580" marR="68580" marT="34290" marB="34290" anchor="ctr"/>
                </a:tc>
              </a:tr>
              <a:tr h="612185">
                <a:tc>
                  <a:txBody>
                    <a:bodyPr/>
                    <a:lstStyle/>
                    <a:p>
                      <a:r>
                        <a:rPr lang="zh-CN" altLang="en-US" sz="1600" dirty="0" smtClean="0">
                          <a:latin typeface="微软雅黑"/>
                          <a:ea typeface="微软雅黑"/>
                          <a:cs typeface="微软雅黑"/>
                        </a:rPr>
                        <a:t>  我能独立完成基本的编程任务。</a:t>
                      </a:r>
                      <a:endParaRPr lang="zh-CN" altLang="en-US" sz="1600" dirty="0">
                        <a:latin typeface="微软雅黑"/>
                        <a:ea typeface="微软雅黑"/>
                        <a:cs typeface="微软雅黑"/>
                      </a:endParaRPr>
                    </a:p>
                  </a:txBody>
                  <a:tcPr marL="68580" marR="68580" marT="34290" marB="34290" anchor="ctr"/>
                </a:tc>
              </a:tr>
            </a:tbl>
          </a:graphicData>
        </a:graphic>
      </p:graphicFrame>
      <p:sp>
        <p:nvSpPr>
          <p:cNvPr id="15" name="矩形 14"/>
          <p:cNvSpPr/>
          <p:nvPr/>
        </p:nvSpPr>
        <p:spPr>
          <a:xfrm>
            <a:off x="8334375" y="1848129"/>
            <a:ext cx="266700" cy="266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8334375" y="2429154"/>
            <a:ext cx="266700" cy="266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8334375" y="3010179"/>
            <a:ext cx="266700" cy="266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8348314" y="3601194"/>
            <a:ext cx="266700" cy="266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079105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3" grpId="0"/>
      <p:bldP spid="15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同心圆 16"/>
          <p:cNvSpPr/>
          <p:nvPr/>
        </p:nvSpPr>
        <p:spPr>
          <a:xfrm>
            <a:off x="395536" y="-1604714"/>
            <a:ext cx="8352928" cy="8352928"/>
          </a:xfrm>
          <a:prstGeom prst="donut">
            <a:avLst>
              <a:gd name="adj" fmla="val 1964"/>
            </a:avLst>
          </a:prstGeom>
          <a:solidFill>
            <a:schemeClr val="bg1"/>
          </a:solidFill>
          <a:ln>
            <a:noFill/>
          </a:ln>
          <a:effectLst>
            <a:outerShdw blurRad="57785" dist="33020" dir="318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>
            <a:bevelT w="38100" h="57150" prst="angl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2843808" y="4473591"/>
            <a:ext cx="3456384" cy="3456384"/>
          </a:xfrm>
          <a:prstGeom prst="ellipse">
            <a:avLst/>
          </a:prstGeom>
          <a:ln/>
          <a:effectLst>
            <a:outerShdw blurRad="127000" dist="88900" dir="13500000" algn="br" rotWithShape="0">
              <a:prstClr val="black">
                <a:alpha val="40000"/>
              </a:prstClr>
            </a:outerShdw>
          </a:effectLst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 dirty="0">
              <a:latin typeface="Britannic Bold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08982" y="4587974"/>
            <a:ext cx="14830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latin typeface="Bauhaus 93" pitchFamily="82" charset="0"/>
              </a:rPr>
              <a:t>Content</a:t>
            </a:r>
            <a:endParaRPr lang="zh-CN" altLang="en-US" sz="2800" b="1" dirty="0">
              <a:solidFill>
                <a:schemeClr val="bg1"/>
              </a:solidFill>
              <a:latin typeface="Bauhaus 93" pitchFamily="82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843808" y="1347614"/>
            <a:ext cx="34563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chemeClr val="bg1"/>
                </a:solidFill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</a:effectLst>
              </a:rPr>
              <a:t>谢谢大家</a:t>
            </a:r>
            <a:endParaRPr lang="zh-CN" altLang="en-US" sz="6000" b="1" dirty="0">
              <a:solidFill>
                <a:schemeClr val="bg1"/>
              </a:solidFill>
              <a:effectLst>
                <a:glow rad="228600">
                  <a:schemeClr val="accent6">
                    <a:satMod val="175000"/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210645858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>
                <a:latin typeface="Britannic Bold" pitchFamily="34" charset="0"/>
              </a:rPr>
              <a:t>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spc="225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我是</a:t>
            </a:r>
            <a:r>
              <a:rPr lang="en-US" altLang="zh-CN" sz="2800" b="1" spc="225" dirty="0" err="1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mbot</a:t>
            </a:r>
            <a:endParaRPr lang="zh-CN" altLang="en-US" sz="2800" b="1" spc="225" dirty="0" smtClean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 descr="C:\Users\Administrator.PC-20140408HYBH\Desktop\多元科教\MBOT教学资料\1.体验课   mbot安装与测试\01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915566"/>
            <a:ext cx="5904656" cy="3861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>
                <a:latin typeface="Britannic Bold" pitchFamily="34" charset="0"/>
              </a:rPr>
              <a:t>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spc="225" dirty="0" err="1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mbot</a:t>
            </a:r>
            <a:r>
              <a:rPr lang="zh-CN" altLang="en-US" sz="2800" b="1" spc="225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玩法集合</a:t>
            </a:r>
          </a:p>
        </p:txBody>
      </p:sp>
      <p:pic>
        <p:nvPicPr>
          <p:cNvPr id="7" name="mbot玩法集合.wmv">
            <a:hlinkClick r:id="" action="ppaction://media"/>
          </p:cNvPr>
          <p:cNvPicPr>
            <a:picLocks noChangeAspect="1"/>
          </p:cNvPicPr>
          <p:nvPr>
            <a:videoFile r:link="rId1"/>
            <p:extLst/>
          </p:nvPr>
        </p:nvPicPr>
        <p:blipFill>
          <a:blip r:embed="rId3" cstate="print"/>
          <a:stretch>
            <a:fillRect/>
          </a:stretch>
        </p:blipFill>
        <p:spPr>
          <a:xfrm>
            <a:off x="1187624" y="915566"/>
            <a:ext cx="6864655" cy="38613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 fullScrn="1">
              <p:cMediaNode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>
                <a:latin typeface="Britannic Bold" pitchFamily="34" charset="0"/>
              </a:rPr>
              <a:t>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spc="225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Mbot</a:t>
            </a:r>
            <a:r>
              <a:rPr lang="zh-CN" altLang="en-US" sz="2800" b="1" spc="225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的朋友们</a:t>
            </a:r>
          </a:p>
        </p:txBody>
      </p:sp>
      <p:pic>
        <p:nvPicPr>
          <p:cNvPr id="6" name="makeblock项目展示（新）.wmv">
            <a:hlinkClick r:id="" action="ppaction://media"/>
          </p:cNvPr>
          <p:cNvPicPr>
            <a:picLocks noChangeAspect="1"/>
          </p:cNvPicPr>
          <p:nvPr>
            <a:videoFile r:link="rId1"/>
            <p:extLst/>
          </p:nvPr>
        </p:nvPicPr>
        <p:blipFill>
          <a:blip r:embed="rId3" cstate="print"/>
          <a:stretch>
            <a:fillRect/>
          </a:stretch>
        </p:blipFill>
        <p:spPr>
          <a:xfrm>
            <a:off x="1403648" y="987574"/>
            <a:ext cx="6781245" cy="38144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>
                <a:latin typeface="Britannic Bold" pitchFamily="34" charset="0"/>
              </a:rPr>
              <a:t>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萌萌哒瓦力</a:t>
            </a:r>
            <a:endParaRPr lang="zh-CN" altLang="en-US" sz="2800" b="1" dirty="0">
              <a:ln w="0"/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瓦力演示视频.wmv">
            <a:hlinkClick r:id="" action="ppaction://media"/>
          </p:cNvPr>
          <p:cNvPicPr>
            <a:picLocks noChangeAspect="1"/>
          </p:cNvPicPr>
          <p:nvPr>
            <a:videoFile r:link="rId1"/>
            <p:extLst/>
          </p:nvPr>
        </p:nvPicPr>
        <p:blipFill>
          <a:blip r:embed="rId3" cstate="print"/>
          <a:stretch>
            <a:fillRect/>
          </a:stretch>
        </p:blipFill>
        <p:spPr>
          <a:xfrm>
            <a:off x="1115616" y="915566"/>
            <a:ext cx="6949162" cy="39150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 fullScrn="1">
              <p:cMediaNode>
                <p:cTn id="20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>
                <a:latin typeface="Britannic Bold" pitchFamily="34" charset="0"/>
              </a:rPr>
              <a:t>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b="1" spc="225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快来看看盒子里都有什么吧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0394"/>
          <a:stretch/>
        </p:blipFill>
        <p:spPr>
          <a:xfrm>
            <a:off x="1475656" y="915566"/>
            <a:ext cx="6440384" cy="3847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圆角矩形 2"/>
          <p:cNvSpPr/>
          <p:nvPr/>
        </p:nvSpPr>
        <p:spPr>
          <a:xfrm>
            <a:off x="395536" y="843558"/>
            <a:ext cx="8568952" cy="4176464"/>
          </a:xfrm>
          <a:prstGeom prst="roundRect">
            <a:avLst/>
          </a:prstGeom>
          <a:solidFill>
            <a:schemeClr val="bg1">
              <a:lumMod val="75000"/>
              <a:alpha val="31000"/>
            </a:schemeClr>
          </a:solidFill>
          <a:ln>
            <a:gradFill flip="none" rotWithShape="1">
              <a:gsLst>
                <a:gs pos="0">
                  <a:schemeClr val="bg1"/>
                </a:gs>
                <a:gs pos="50000">
                  <a:schemeClr val="tx1">
                    <a:alpha val="87000"/>
                  </a:schemeClr>
                </a:gs>
                <a:gs pos="100000">
                  <a:schemeClr val="bg1"/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椭圆 3"/>
          <p:cNvSpPr/>
          <p:nvPr/>
        </p:nvSpPr>
        <p:spPr>
          <a:xfrm>
            <a:off x="-229565" y="-213591"/>
            <a:ext cx="1201165" cy="1201165"/>
          </a:xfrm>
          <a:prstGeom prst="ellipse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Britannic Bold" pitchFamily="34" charset="0"/>
              </a:rPr>
              <a:t>Part</a:t>
            </a:r>
          </a:p>
          <a:p>
            <a:pPr algn="ctr"/>
            <a:r>
              <a:rPr lang="en-US" altLang="zh-CN" sz="2000" dirty="0">
                <a:latin typeface="Britannic Bold" pitchFamily="34" charset="0"/>
              </a:rPr>
              <a:t>I</a:t>
            </a:r>
            <a:endParaRPr lang="zh-CN" altLang="en-US" sz="2000" dirty="0">
              <a:latin typeface="Britannic Bold" pitchFamily="34" charset="0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187624" y="109228"/>
            <a:ext cx="6336704" cy="555526"/>
          </a:xfrm>
          <a:prstGeom prst="roundRect">
            <a:avLst/>
          </a:prstGeom>
          <a:gradFill flip="none" rotWithShape="1">
            <a:gsLst>
              <a:gs pos="0">
                <a:schemeClr val="bg1">
                  <a:lumMod val="75000"/>
                  <a:alpha val="75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9525">
            <a:gradFill flip="none" rotWithShape="1">
              <a:gsLst>
                <a:gs pos="0">
                  <a:schemeClr val="bg1">
                    <a:alpha val="73000"/>
                  </a:schemeClr>
                </a:gs>
                <a:gs pos="100000">
                  <a:schemeClr val="accent1">
                    <a:tint val="23500"/>
                    <a:satMod val="160000"/>
                    <a:alpha val="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800" b="1" spc="225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Mbot</a:t>
            </a:r>
            <a:r>
              <a:rPr lang="zh-CN" altLang="en-US" sz="2800" b="1" spc="225" dirty="0" smtClean="0">
                <a:ln w="0"/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的新武器</a:t>
            </a:r>
          </a:p>
        </p:txBody>
      </p:sp>
      <p:pic>
        <p:nvPicPr>
          <p:cNvPr id="7" name="Picture 18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987574"/>
            <a:ext cx="7230126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944</TotalTime>
  <Words>381</Words>
  <Application>Microsoft Office PowerPoint</Application>
  <PresentationFormat>全屏显示(16:9)</PresentationFormat>
  <Paragraphs>174</Paragraphs>
  <Slides>31</Slides>
  <Notes>1</Notes>
  <HiddenSlides>0</HiddenSlides>
  <MMClips>4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Peng, Xulei (NSB - CN/Hangzhou)</dc:creator>
  <cp:lastModifiedBy>admin</cp:lastModifiedBy>
  <cp:revision>115</cp:revision>
  <dcterms:modified xsi:type="dcterms:W3CDTF">2019-02-27T15:12:44Z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b1aa2129-79ec-42c0-bfac-e5b7a0374572_Enabled">
    <vt:lpwstr>True</vt:lpwstr>
  </property>
  <property fmtid="{D5CDD505-2E9C-101B-9397-08002B2CF9AE}" pid="3" name="MSIP_Label_b1aa2129-79ec-42c0-bfac-e5b7a0374572_SiteId">
    <vt:lpwstr>5d471751-9675-428d-917b-70f44f9630b0</vt:lpwstr>
  </property>
  <property fmtid="{D5CDD505-2E9C-101B-9397-08002B2CF9AE}" pid="4" name="MSIP_Label_b1aa2129-79ec-42c0-bfac-e5b7a0374572_Owner">
    <vt:lpwstr>xulei.peng@nokia-sbell.com</vt:lpwstr>
  </property>
  <property fmtid="{D5CDD505-2E9C-101B-9397-08002B2CF9AE}" pid="5" name="MSIP_Label_b1aa2129-79ec-42c0-bfac-e5b7a0374572_SetDate">
    <vt:lpwstr>2018-10-20T01:55:54.2883040Z</vt:lpwstr>
  </property>
  <property fmtid="{D5CDD505-2E9C-101B-9397-08002B2CF9AE}" pid="6" name="MSIP_Label_b1aa2129-79ec-42c0-bfac-e5b7a0374572_Name">
    <vt:lpwstr>Public</vt:lpwstr>
  </property>
  <property fmtid="{D5CDD505-2E9C-101B-9397-08002B2CF9AE}" pid="7" name="MSIP_Label_b1aa2129-79ec-42c0-bfac-e5b7a0374572_Application">
    <vt:lpwstr>Microsoft Azure Information Protection</vt:lpwstr>
  </property>
  <property fmtid="{D5CDD505-2E9C-101B-9397-08002B2CF9AE}" pid="8" name="MSIP_Label_b1aa2129-79ec-42c0-bfac-e5b7a0374572_Extended_MSFT_Method">
    <vt:lpwstr>Manual</vt:lpwstr>
  </property>
  <property fmtid="{D5CDD505-2E9C-101B-9397-08002B2CF9AE}" pid="9" name="Sensitivity">
    <vt:lpwstr>Public</vt:lpwstr>
  </property>
</Properties>
</file>